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 Slab"/>
      <p:regular r:id="rId26"/>
      <p:bold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Roboto Medium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C5EFA8-482E-45A5-9C7D-F03D059817B8}">
  <a:tblStyle styleId="{84C5EFA8-482E-45A5-9C7D-F03D059817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Slab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font" Target="fonts/RobotoSlab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RobotoMedium-bold.fntdata"/><Relationship Id="rId10" Type="http://schemas.openxmlformats.org/officeDocument/2006/relationships/slide" Target="slides/slide4.xml"/><Relationship Id="rId32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35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be96b3622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be96b3622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be96b362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be96b362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be96b362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be96b362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be96b362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be96b362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be96b3622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dbe96b3622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f2f300f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f2f300f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f2f300fd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f2f300fd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f30c06e9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f30c06e9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be96b3622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be96b3622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e96b3622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be96b3622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be96b362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be96b362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f30c06e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f30c06e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f1b391cc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f1b391cc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be96b362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be96b362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be96b362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be96b362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be96b3622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be96b3622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be96b362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be96b362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be96b362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be96b362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hyperlink" Target="http://drive.google.com/file/d/1Cy1SLS3TRFcNxAiEmSDxb5WNb8jpT2nA/view" TargetMode="External"/><Relationship Id="rId5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Relationship Id="rId4" Type="http://schemas.openxmlformats.org/officeDocument/2006/relationships/hyperlink" Target="http://drive.google.com/file/d/1JIC7rFz10QaAsPJyFGjaTgaebqJ7oPuz/view" TargetMode="External"/><Relationship Id="rId5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hyperlink" Target="http://drive.google.com/file/d/1ZS3SfE_y3983-x-ue-DZQsX-mzhuFzXA/view" TargetMode="External"/><Relationship Id="rId5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hyperlink" Target="http://drive.google.com/file/d/1KG9_F1927ABC7yes483s5cKXnyDXZGnh/view" TargetMode="External"/><Relationship Id="rId5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hyperlink" Target="http://drive.google.com/file/d/1lsuB43FP8S2kGzrO9Zpz-KKXGhHO7zlk/view" TargetMode="External"/><Relationship Id="rId5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hyperlink" Target="http://drive.google.com/file/d/1RyUrbPzDirqRDyF27vKac5QMvS-VbZAy/view" TargetMode="External"/><Relationship Id="rId5" Type="http://schemas.openxmlformats.org/officeDocument/2006/relationships/image" Target="../media/image2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Swarm Aggregation con nodo líder y evasión de obstáculos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 Gabriel Álvarez con la tutoría de la profesora Rosario Aragüés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/>
              <a:t>Experimentación</a:t>
            </a:r>
            <a:endParaRPr sz="3700"/>
          </a:p>
        </p:txBody>
      </p:sp>
      <p:sp>
        <p:nvSpPr>
          <p:cNvPr id="138" name="Google Shape;138;p2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Preliminares</a:t>
            </a:r>
            <a:endParaRPr/>
          </a:p>
        </p:txBody>
      </p:sp>
      <p:graphicFrame>
        <p:nvGraphicFramePr>
          <p:cNvPr id="139" name="Google Shape;139;p22"/>
          <p:cNvGraphicFramePr/>
          <p:nvPr/>
        </p:nvGraphicFramePr>
        <p:xfrm>
          <a:off x="4879100" y="7570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{84C5EFA8-482E-45A5-9C7D-F03D059817B8}</a:tableStyleId>
              </a:tblPr>
              <a:tblGrid>
                <a:gridCol w="1951625"/>
                <a:gridCol w="1951625"/>
              </a:tblGrid>
              <a:tr h="42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Mapa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[-2, 2] x [-2, 2]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Función generalizada parámetro beta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4.0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Función generalizada parámetro c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0.02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Robots (sin incluir al líder)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Obstáculos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Movimiento del Líder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Circular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Iteraciones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Roboto Medium"/>
                          <a:ea typeface="Roboto Medium"/>
                          <a:cs typeface="Roboto Medium"/>
                          <a:sym typeface="Roboto Medium"/>
                        </a:rPr>
                        <a:t>300</a:t>
                      </a:r>
                      <a:endParaRPr>
                        <a:solidFill>
                          <a:schemeClr val="dk1"/>
                        </a:solidFill>
                        <a:latin typeface="Roboto Medium"/>
                        <a:ea typeface="Roboto Medium"/>
                        <a:cs typeface="Roboto Medium"/>
                        <a:sym typeface="Roboto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Constante de atracción mayor a la de repulsión (a = 4.0 &gt; b = 0.4)</a:t>
            </a:r>
            <a:endParaRPr/>
          </a:p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063" y="2091825"/>
            <a:ext cx="3343574" cy="250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 title="good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091825"/>
            <a:ext cx="3343550" cy="25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Constante de atracción igual a la de repulsión (a = 0.4 == b = 0.4)</a:t>
            </a:r>
            <a:endParaRPr/>
          </a:p>
        </p:txBody>
      </p:sp>
      <p:sp>
        <p:nvSpPr>
          <p:cNvPr id="155" name="Google Shape;155;p24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Demostración: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313" y="2094200"/>
            <a:ext cx="3337075" cy="250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4" title="regular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094200"/>
            <a:ext cx="3337075" cy="250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Constante de atracción menor a la de repulsión (a = 0.4 &lt; b = 4.0)</a:t>
            </a:r>
            <a:endParaRPr/>
          </a:p>
        </p:txBody>
      </p:sp>
      <p:sp>
        <p:nvSpPr>
          <p:cNvPr id="164" name="Google Shape;164;p2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Demostración: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375" y="2099950"/>
            <a:ext cx="3344950" cy="250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 title="bad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099938"/>
            <a:ext cx="3344950" cy="2508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72" name="Google Shape;172;p26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Variación del alfa, con la configuración buena (a = 4.0 &gt; b = 0.4)</a:t>
            </a:r>
            <a:endParaRPr/>
          </a:p>
        </p:txBody>
      </p:sp>
      <p:sp>
        <p:nvSpPr>
          <p:cNvPr id="173" name="Google Shape;173;p26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Demostración: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575" y="2103025"/>
            <a:ext cx="3372626" cy="252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 title="alpha=3.0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103031"/>
            <a:ext cx="3372626" cy="2529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Aumentar a 25 robots</a:t>
            </a:r>
            <a:r>
              <a:rPr lang="es"/>
              <a:t>, con la configuración buena (a = 4.0 &gt; b = 0.4)</a:t>
            </a:r>
            <a:endParaRPr/>
          </a:p>
        </p:txBody>
      </p:sp>
      <p:sp>
        <p:nvSpPr>
          <p:cNvPr id="182" name="Google Shape;182;p27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Demostración:</a:t>
            </a:r>
            <a:endParaRPr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525" y="2103025"/>
            <a:ext cx="3372626" cy="252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 title="25-robots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103025"/>
            <a:ext cx="3372626" cy="2529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Experimentación</a:t>
            </a:r>
            <a:endParaRPr/>
          </a:p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Sin obstáculos</a:t>
            </a:r>
            <a:r>
              <a:rPr lang="es"/>
              <a:t>, con la configuración buena (a = 4.0 &gt; b = 0.4)</a:t>
            </a:r>
            <a:endParaRPr/>
          </a:p>
        </p:txBody>
      </p:sp>
      <p:sp>
        <p:nvSpPr>
          <p:cNvPr id="191" name="Google Shape;191;p28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Demostración:</a:t>
            </a:r>
            <a:endParaRPr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538" y="2103025"/>
            <a:ext cx="3372626" cy="2529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8" title="0-obstacles.avi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6200" y="2103025"/>
            <a:ext cx="3372626" cy="2529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consiguió el comportamiento deseado.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pudo evaluar el efecto que tienen los parámetros sobre el algoritmo.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Los robots evitan los obstáculos de manera satisfactoria.</a:t>
            </a:r>
            <a:endParaRPr/>
          </a:p>
        </p:txBody>
      </p:sp>
      <p:sp>
        <p:nvSpPr>
          <p:cNvPr id="200" name="Google Shape;200;p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s"/>
              <a:t> Futuras mejoras</a:t>
            </a:r>
            <a:r>
              <a:rPr lang="es"/>
              <a:t>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s"/>
              <a:t>Realizar una implementación en un entorno multinodo usando ROS y Gazebo 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s"/>
              <a:t>Experimentar aún más con los parámetros del algoritmo.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s"/>
              <a:t>Usar una función generalizada diferente.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s"/>
              <a:t>Que el líder también pueda evadir obstáculos.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¿Preguntas?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Char char="●"/>
            </a:pPr>
            <a:r>
              <a:rPr lang="es">
                <a:latin typeface="Roboto Medium"/>
                <a:ea typeface="Roboto Medium"/>
                <a:cs typeface="Roboto Medium"/>
                <a:sym typeface="Roboto Medium"/>
              </a:rPr>
              <a:t>A. Leccese, A. Gasparri, A. Priolo, G. Oriolo and G. Ulivi, "A swarm aggregation algorithm based on local interaction with actuator saturations and integrated obstacle avoidance," 2013 IEEE International Conference on Robotics and Automation, 2013, pp. 1865-1870, doi: 10.1109/ICRA.2013.6630823.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Contenido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Motivación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Objetivos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Implementación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Ecuaciones del método y parámetros.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Experimentación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Preliminares.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Constante de atracción mayor a la de repulsión</a:t>
            </a:r>
            <a:r>
              <a:rPr lang="es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Constante de atracción igual a la de repulsión.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Constante de atracción menor a la de repulsión.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Variación del alfa, con la configuración buena.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Conclusión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Referencias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Motivación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Poder emular el comportamiento de enjambre presente en  la naturaleza.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capacidad de actuar de manera colectiva para resolver problemas.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Algunos ejemplos en la naturaleza: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987192"/>
            <a:ext cx="2653826" cy="176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89475" y="2987200"/>
            <a:ext cx="2648676" cy="176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5900" y="2987200"/>
            <a:ext cx="2354386" cy="176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Que los robots se agrupen y puedan moverse en conjunto.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Que los robots eviten los obstáculos.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Que puedan seguir a un líder de manera consistente.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</a:t>
            </a:r>
            <a:endParaRPr/>
          </a:p>
        </p:txBody>
      </p:sp>
      <p:sp>
        <p:nvSpPr>
          <p:cNvPr id="91" name="Google Shape;91;p17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Ecuaciones del método y parámetros</a:t>
            </a:r>
            <a:endParaRPr/>
          </a:p>
        </p:txBody>
      </p:sp>
      <p:sp>
        <p:nvSpPr>
          <p:cNvPr id="92" name="Google Shape;92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4939500" y="738075"/>
            <a:ext cx="3894900" cy="36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ecuación principal, utilizada para actualizar las </a:t>
            </a:r>
            <a:r>
              <a:rPr lang="es"/>
              <a:t>posiciones</a:t>
            </a:r>
            <a:r>
              <a:rPr lang="es"/>
              <a:t> de los robots.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s"/>
              <a:t>Ni(t)</a:t>
            </a:r>
            <a:r>
              <a:rPr lang="es"/>
              <a:t> son los vecinos del robot i en el instante de tiempo </a:t>
            </a:r>
            <a:r>
              <a:rPr i="1" lang="es"/>
              <a:t>t</a:t>
            </a:r>
            <a:r>
              <a:rPr lang="es"/>
              <a:t>.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675" y="1628338"/>
            <a:ext cx="3324650" cy="66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</a:t>
            </a:r>
            <a:endParaRPr/>
          </a:p>
        </p:txBody>
      </p:sp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Ecuaciones del método y parámetros</a:t>
            </a:r>
            <a:endParaRPr/>
          </a:p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4939500" y="738075"/>
            <a:ext cx="3894900" cy="36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</a:t>
            </a:r>
            <a:r>
              <a:rPr b="1" i="1" lang="es"/>
              <a:t>función gamma</a:t>
            </a:r>
            <a:r>
              <a:rPr lang="es"/>
              <a:t>: Xi y Xj son las posiciones de los robots i y j.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Para valores de distancia muy pequeños la función retorna valores grandes y viceversa.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parámetro alfa incrementa aún más la importancia de la distancia.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113" y="1712738"/>
            <a:ext cx="3177675" cy="49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</a:t>
            </a:r>
            <a:endParaRPr/>
          </a:p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Ecuaciones del método y parámetros</a:t>
            </a:r>
            <a:endParaRPr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4939500" y="738075"/>
            <a:ext cx="3894900" cy="36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</a:t>
            </a:r>
            <a:r>
              <a:rPr b="1" i="1" lang="es"/>
              <a:t>función de interacción</a:t>
            </a:r>
            <a:r>
              <a:rPr lang="es"/>
              <a:t>: Donde y sería el vector entre la posición de un robot con otro.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s"/>
              <a:t>gr </a:t>
            </a:r>
            <a:r>
              <a:rPr lang="es"/>
              <a:t>es la función de repulsión.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s"/>
              <a:t>ga </a:t>
            </a:r>
            <a:r>
              <a:rPr lang="es"/>
              <a:t>es la función de atracción.</a:t>
            </a:r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3000" y="1765500"/>
            <a:ext cx="3667900" cy="3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</a:t>
            </a:r>
            <a:endParaRPr/>
          </a:p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Ecuaciones del método y parámetros</a:t>
            </a:r>
            <a:endParaRPr/>
          </a:p>
        </p:txBody>
      </p:sp>
      <p:sp>
        <p:nvSpPr>
          <p:cNvPr id="119" name="Google Shape;119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4939500" y="738075"/>
            <a:ext cx="3894900" cy="36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Las </a:t>
            </a:r>
            <a:r>
              <a:rPr b="1" i="1" lang="es"/>
              <a:t>funciones de atracción</a:t>
            </a:r>
            <a:r>
              <a:rPr lang="es"/>
              <a:t> y </a:t>
            </a:r>
            <a:r>
              <a:rPr b="1" i="1" lang="es"/>
              <a:t>repulsión</a:t>
            </a:r>
            <a:r>
              <a:rPr lang="es"/>
              <a:t>, respectivamente.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 es la constante de </a:t>
            </a:r>
            <a:r>
              <a:rPr lang="es"/>
              <a:t>atracción</a:t>
            </a:r>
            <a:r>
              <a:rPr lang="es"/>
              <a:t>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b es la constante de repulsión.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2100" y="1397600"/>
            <a:ext cx="3489700" cy="27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2100" y="1829175"/>
            <a:ext cx="2372965" cy="27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2100" y="2218300"/>
            <a:ext cx="3383150" cy="22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</a:t>
            </a:r>
            <a:endParaRPr/>
          </a:p>
        </p:txBody>
      </p:sp>
      <p:sp>
        <p:nvSpPr>
          <p:cNvPr id="129" name="Google Shape;129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Ecuaciones del método y parámetros</a:t>
            </a:r>
            <a:endParaRPr/>
          </a:p>
        </p:txBody>
      </p:sp>
      <p:sp>
        <p:nvSpPr>
          <p:cNvPr id="130" name="Google Shape;130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4939500" y="738075"/>
            <a:ext cx="3894900" cy="36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</a:t>
            </a:r>
            <a:r>
              <a:rPr b="1" i="1" lang="es"/>
              <a:t>función generalizada</a:t>
            </a:r>
            <a:r>
              <a:rPr lang="es"/>
              <a:t> posee las siguientes características.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Es monotónica, conserva el orden.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El límite es igual a 1 cuando la distancia tiende a 0.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El límite es igual a 0 cuando la distancia tiende a infinito.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925" y="1652838"/>
            <a:ext cx="3210150" cy="40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